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</p:sldIdLst>
  <p:sldSz cx="12192000" cy="6858000"/>
  <p:notesSz cx="12192000" cy="6858000"/>
  <p:embeddedFontLst>
    <p:embeddedFont>
      <p:font typeface="HSUOIK+Cambria Math" panose="020B060007020508020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NEJDMJ+Cambria Math" panose="020B0600070205080204" charset="0"/>
      <p:regular r:id="rId53"/>
    </p:embeddedFont>
    <p:embeddedFont>
      <p:font typeface="Cambria Math" panose="02040503050406030204" pitchFamily="18" charset="0"/>
      <p:regular r:id="rId54"/>
    </p:embeddedFont>
    <p:embeddedFont>
      <p:font typeface="HJWNSA+Cambria Math" panose="020B0600070205080204" charset="0"/>
      <p:regular r:id="rId55"/>
    </p:embeddedFont>
    <p:embeddedFont>
      <p:font typeface="WRBTBR+Cambria Math" panose="020B0600070205080204" charset="0"/>
      <p:regular r:id="rId56"/>
    </p:embeddedFont>
    <p:embeddedFont>
      <p:font typeface="FDRVBM+Cambria Math" panose="020B0600070205080204" charset="0"/>
      <p:regular r:id="rId57"/>
    </p:embeddedFont>
    <p:embeddedFont>
      <p:font typeface="KLFJFD+Cambria Math" panose="020B0600070205080204" charset="0"/>
      <p:regular r:id="rId58"/>
    </p:embeddedFont>
    <p:embeddedFont>
      <p:font typeface="FJRUDP+Cambria Math" panose="020B0600070205080204" charset="0"/>
      <p:regular r:id="rId59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5231904" y="5445224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 reactive motion planner is one that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takes in local information from the robot’s surroundings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in order to generate a trajectory that is collision-free and makes progress towards some goal location. </a:t>
            </a:r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27648" y="1772816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伝搬「でんぱん」</a:t>
            </a:r>
            <a:r>
              <a:rPr lang="ja-JP" alt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：波動が伝わり広がっていくこと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631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0195" y="2377997"/>
            <a:ext cx="342880" cy="377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9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휃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5144602"/>
            <a:ext cx="5286375" cy="6667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84739" y="33265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帯状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0195" y="2377616"/>
            <a:ext cx="342880" cy="377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9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휃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3173647"/>
            <a:ext cx="270847" cy="1254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5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5144602"/>
            <a:ext cx="5286375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61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57882" y="3534536"/>
            <a:ext cx="315384" cy="65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휋</a:t>
            </a:r>
          </a:p>
          <a:p>
            <a:pPr marL="12191" marR="0">
              <a:lnSpc>
                <a:spcPts val="1948"/>
              </a:lnSpc>
              <a:spcBef>
                <a:spcPts val="1006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2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935760" y="1916832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343472" y="234888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75001" y="1883663"/>
            <a:ext cx="315384" cy="654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휋</a:t>
            </a:r>
          </a:p>
          <a:p>
            <a:pPr marL="12192" marR="0">
              <a:lnSpc>
                <a:spcPts val="1948"/>
              </a:lnSpc>
              <a:spcBef>
                <a:spcPts val="1006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2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31504" y="253776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ZREWMI+PingFangSC-Regular"/>
              </a:rPr>
              <a:t>回転中⼼は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base link</a:t>
            </a:r>
            <a:r>
              <a:rPr lang="ja-JP" altLang="en-US" dirty="0" smtClean="0">
                <a:solidFill>
                  <a:srgbClr val="000000"/>
                </a:solidFill>
                <a:latin typeface="MMDYZX+HelveticaNeue"/>
              </a:rPr>
              <a:t>だそうです。 </a:t>
            </a:r>
            <a:endParaRPr lang="ja-JP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387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62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75001" y="1883663"/>
            <a:ext cx="315384" cy="654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휋</a:t>
            </a:r>
          </a:p>
          <a:p>
            <a:pPr marL="12192" marR="0">
              <a:lnSpc>
                <a:spcPts val="1948"/>
              </a:lnSpc>
              <a:spcBef>
                <a:spcPts val="1006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481626"/>
            <a:ext cx="270847" cy="2269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1618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40759" y="2987834"/>
            <a:ext cx="334284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훿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47210" y="4092735"/>
            <a:ext cx="316562" cy="570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푋</a:t>
            </a:r>
          </a:p>
          <a:p>
            <a:pPr marL="13716" marR="0">
              <a:lnSpc>
                <a:spcPts val="2005"/>
              </a:lnSpc>
              <a:spcBef>
                <a:spcPts val="178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NEJDMJ+Cambria Math"/>
                <a:cs typeface="NEJDMJ+Cambria Math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7110" y="4242087"/>
            <a:ext cx="895747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푥</a:t>
            </a:r>
            <a:r>
              <a:rPr sz="2000" spc="37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NEJDMJ+Cambria Math"/>
                <a:cs typeface="NEJDMJ+Cambria Math"/>
              </a:rPr>
              <a:t>푝</a:t>
            </a:r>
            <a:r>
              <a:rPr sz="2000" spc="79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+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99614" y="4482879"/>
            <a:ext cx="632095" cy="1097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2060"/>
                </a:solidFill>
                <a:latin typeface="KLFJFD+Cambria Math"/>
                <a:cs typeface="KLFJFD+Cambria Math"/>
              </a:rPr>
              <a:t>푥</a:t>
            </a:r>
            <a:r>
              <a:rPr sz="2200" baseline="-20399" dirty="0">
                <a:solidFill>
                  <a:srgbClr val="002060"/>
                </a:solidFill>
                <a:latin typeface="KLFJFD+Cambria Math"/>
                <a:cs typeface="KLFJFD+Cambria Math"/>
              </a:rPr>
              <a:t>푖</a:t>
            </a:r>
            <a:r>
              <a:rPr sz="2200" spc="141" baseline="-2039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=</a:t>
            </a:r>
          </a:p>
          <a:p>
            <a:pPr marL="3047" marR="0">
              <a:lnSpc>
                <a:spcPts val="2005"/>
              </a:lnSpc>
              <a:spcBef>
                <a:spcPts val="3754"/>
              </a:spcBef>
              <a:spcAft>
                <a:spcPts val="0"/>
              </a:spcAft>
            </a:pPr>
            <a:r>
              <a:rPr sz="2000" spc="-62" dirty="0">
                <a:solidFill>
                  <a:srgbClr val="002060"/>
                </a:solidFill>
                <a:latin typeface="KLFJFD+Cambria Math"/>
                <a:cs typeface="KLFJFD+Cambria Math"/>
              </a:rPr>
              <a:t>푦</a:t>
            </a:r>
            <a:r>
              <a:rPr sz="2200" baseline="-20399" dirty="0">
                <a:solidFill>
                  <a:srgbClr val="002060"/>
                </a:solidFill>
                <a:latin typeface="KLFJFD+Cambria Math"/>
                <a:cs typeface="KLFJFD+Cambria Math"/>
              </a:rPr>
              <a:t>푖</a:t>
            </a:r>
            <a:r>
              <a:rPr sz="2200" spc="141" baseline="-2039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=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58590" y="4653567"/>
            <a:ext cx="289222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훿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56354" y="4860831"/>
            <a:ext cx="305751" cy="57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푌</a:t>
            </a:r>
          </a:p>
          <a:p>
            <a:pPr marL="7620" marR="0">
              <a:lnSpc>
                <a:spcPts val="2001"/>
              </a:lnSpc>
              <a:spcBef>
                <a:spcPts val="181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NEJDMJ+Cambria Math"/>
                <a:cs typeface="NEJDMJ+Cambria Math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51682" y="5010183"/>
            <a:ext cx="900319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푦</a:t>
            </a:r>
            <a:r>
              <a:rPr sz="2000" spc="3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NEJDMJ+Cambria Math"/>
                <a:cs typeface="NEJDMJ+Cambria Math"/>
              </a:rPr>
              <a:t>푝</a:t>
            </a:r>
            <a:r>
              <a:rPr sz="2000" spc="79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+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60115" y="5421452"/>
            <a:ext cx="289386" cy="293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KLFJFD+Cambria Math"/>
                <a:cs typeface="KLFJFD+Cambria Math"/>
              </a:rPr>
              <a:t>훿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80157" y="6071674"/>
            <a:ext cx="26637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푆</a:t>
            </a:r>
            <a:r>
              <a:rPr sz="2400" spc="11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=</a:t>
            </a:r>
            <a:r>
              <a:rPr sz="2400" spc="6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푆</a:t>
            </a:r>
            <a:r>
              <a:rPr sz="240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∪</a:t>
            </a:r>
            <a:r>
              <a:rPr sz="2400" spc="-7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(푥</a:t>
            </a:r>
            <a:r>
              <a:rPr sz="2600" spc="153" baseline="-20499" dirty="0">
                <a:solidFill>
                  <a:srgbClr val="242852"/>
                </a:solidFill>
                <a:latin typeface="KLFJFD+Cambria Math"/>
                <a:cs typeface="KLFJFD+Cambria Math"/>
              </a:rPr>
              <a:t>푖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,</a:t>
            </a:r>
            <a:r>
              <a:rPr sz="2400" spc="-20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42852"/>
                </a:solidFill>
                <a:latin typeface="KLFJFD+Cambria Math"/>
                <a:cs typeface="KLFJFD+Cambria Math"/>
              </a:rPr>
              <a:t>푦</a:t>
            </a:r>
            <a:r>
              <a:rPr sz="2600" spc="153" baseline="-20499" dirty="0">
                <a:solidFill>
                  <a:srgbClr val="242852"/>
                </a:solidFill>
                <a:latin typeface="KLFJFD+Cambria Math"/>
                <a:cs typeface="KLFJFD+Cambria Math"/>
              </a:rPr>
              <a:t>푖</a:t>
            </a:r>
            <a:r>
              <a:rPr sz="2400" dirty="0">
                <a:solidFill>
                  <a:srgbClr val="242852"/>
                </a:solidFill>
                <a:latin typeface="KLFJFD+Cambria Math"/>
                <a:cs typeface="KLFJFD+Cambria Math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4511823" y="4242087"/>
                <a:ext cx="180020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ja-JP" altLang="en-US" dirty="0" smtClean="0"/>
                  <a:t>は</a:t>
                </a:r>
                <a:r>
                  <a:rPr kumimoji="1" lang="en-US" altLang="ja-JP" dirty="0" smtClean="0"/>
                  <a:t>occupancy grid map</a:t>
                </a:r>
                <a:r>
                  <a:rPr kumimoji="1" lang="ja-JP" altLang="en-US" dirty="0" smtClean="0"/>
                  <a:t>の幅や高さだと思う</a:t>
                </a:r>
                <a:r>
                  <a:rPr kumimoji="1" lang="ja-JP" altLang="en-US" dirty="0" smtClean="0"/>
                  <a:t>。</a:t>
                </a:r>
                <a:r>
                  <a:rPr kumimoji="1" lang="en-US" altLang="ja-JP" dirty="0" smtClean="0"/>
                  <a:t>Index</a:t>
                </a:r>
                <a:r>
                  <a:rPr kumimoji="1" lang="ja-JP" altLang="en-US" dirty="0" smtClean="0"/>
                  <a:t>なので、左下が</a:t>
                </a:r>
                <a:r>
                  <a:rPr kumimoji="1" lang="en-US" altLang="ja-JP" dirty="0" smtClean="0"/>
                  <a:t>0</a:t>
                </a:r>
                <a:r>
                  <a:rPr kumimoji="1" lang="ja-JP" altLang="en-US" dirty="0" smtClean="0"/>
                  <a:t>番になる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3" y="4242087"/>
                <a:ext cx="1800201" cy="1477328"/>
              </a:xfrm>
              <a:prstGeom prst="rect">
                <a:avLst/>
              </a:prstGeom>
              <a:blipFill>
                <a:blip r:embed="rId3"/>
                <a:stretch>
                  <a:fillRect l="-2712" t="-3719" r="-5085" b="-61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3131709" y="1481626"/>
            <a:ext cx="2316219" cy="363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84739" y="1844824"/>
            <a:ext cx="84676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61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223792" y="1988840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287688" y="3182814"/>
            <a:ext cx="1944216" cy="39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80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417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3223939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31504" y="3223939"/>
            <a:ext cx="3096344" cy="416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473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32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84739" y="2780928"/>
            <a:ext cx="320569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07717" y="3190526"/>
            <a:ext cx="313304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푟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51783" y="3190526"/>
            <a:ext cx="1248367" cy="4250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spc="15" dirty="0">
                <a:solidFill>
                  <a:srgbClr val="002060"/>
                </a:solidFill>
                <a:latin typeface="KLFJFD+Cambria Math"/>
                <a:cs typeface="KLFJFD+Cambria Math"/>
              </a:rPr>
              <a:t>(푥</a:t>
            </a:r>
            <a:r>
              <a:rPr sz="2650" spc="46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,</a:t>
            </a:r>
            <a:r>
              <a:rPr sz="2650" spc="-20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푦</a:t>
            </a:r>
            <a:r>
              <a:rPr sz="2650" spc="71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KLFJFD+Cambria Math"/>
                <a:cs typeface="KLFJFD+Cambria Math"/>
              </a:rPr>
              <a:t>)</a:t>
            </a:r>
          </a:p>
          <a:p>
            <a:pPr marL="318515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푐</a:t>
            </a:r>
            <a:r>
              <a:rPr sz="1950" spc="193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950" dirty="0">
                <a:solidFill>
                  <a:srgbClr val="002060"/>
                </a:solidFill>
                <a:latin typeface="KLFJFD+Cambria Math"/>
                <a:cs typeface="KLFJFD+Cambria Math"/>
              </a:rPr>
              <a:t>푐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892" y="3579031"/>
            <a:ext cx="270847" cy="1661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2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67" y="2651504"/>
            <a:ext cx="3819525" cy="55245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5881563"/>
            <a:ext cx="3838575" cy="47625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9048328" y="1628800"/>
            <a:ext cx="314367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Conservative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approximation</a:t>
            </a:r>
            <a:r>
              <a:rPr lang="ja-JP" altLang="en-US" dirty="0">
                <a:solidFill>
                  <a:srgbClr val="000000"/>
                </a:solidFill>
                <a:latin typeface="MMDYZX+HelveticaNeue"/>
              </a:rPr>
              <a:t>の課題：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They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may eliminate all feasible collision-free paths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from a problem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even though a path exists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or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eliminate safe passages through narrow openings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This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can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cause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planner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get </a:t>
            </a:r>
            <a:r>
              <a:rPr lang="en-US" altLang="ja-JP" dirty="0" smtClean="0">
                <a:solidFill>
                  <a:srgbClr val="FF0000"/>
                </a:solidFill>
                <a:latin typeface="MMDYZX+HelveticaNeue"/>
              </a:rPr>
              <a:t>stuck</a:t>
            </a:r>
            <a:r>
              <a:rPr lang="ja-JP" altLang="en-US" dirty="0" smtClean="0">
                <a:latin typeface="MMDYZX+HelveticaNeue"/>
              </a:rPr>
              <a:t>（動けなくなる）</a:t>
            </a:r>
            <a:r>
              <a:rPr lang="en-US" altLang="ja-JP" dirty="0" smtClean="0">
                <a:latin typeface="MMDYZX+HelveticaNeue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when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it shouldn’t or can cause the planner to compute a much more </a:t>
            </a:r>
            <a:r>
              <a:rPr lang="en-US" altLang="ja-JP" dirty="0" smtClean="0">
                <a:solidFill>
                  <a:srgbClr val="FF0000"/>
                </a:solidFill>
                <a:latin typeface="MMDYZX+HelveticaNeue"/>
              </a:rPr>
              <a:t>circuitous</a:t>
            </a:r>
            <a:r>
              <a:rPr lang="ja-JP" altLang="en-US" dirty="0" smtClean="0">
                <a:solidFill>
                  <a:srgbClr val="000000"/>
                </a:solidFill>
                <a:latin typeface="MMDYZX+HelveticaNeue"/>
              </a:rPr>
              <a:t>（遠回りの）</a:t>
            </a: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route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than is necessary. </a:t>
            </a:r>
            <a:endParaRPr lang="ja-JP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39994" y="3664629"/>
            <a:ext cx="270847" cy="1457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5222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892" y="3689013"/>
            <a:ext cx="270847" cy="1256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38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775520" y="2132856"/>
                <a:ext cx="19442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132856"/>
                <a:ext cx="194421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6600056" y="2132856"/>
                <a:ext cx="30963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̇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2132856"/>
                <a:ext cx="309634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63552" y="5805264"/>
            <a:ext cx="8064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For path planning and trajectory optimization,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often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focus on kinematic models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to make the motion planning problem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more computationally tractable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and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leave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issues raised by the simplification of the dynamics to the controller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. </a:t>
            </a:r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3892" y="1196752"/>
            <a:ext cx="17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粒子「りゅうし」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784739" y="4509120"/>
            <a:ext cx="3511061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810841" y="4725144"/>
            <a:ext cx="4029575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84846" y="1521250"/>
            <a:ext cx="4159026" cy="395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2063552" y="386104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ZREWMI+PingFangSC-Regular"/>
              </a:rPr>
              <a:t>単語 </a:t>
            </a:r>
            <a:endParaRPr lang="en-US" altLang="ja-JP" dirty="0" smtClean="0">
              <a:solidFill>
                <a:srgbClr val="000000"/>
              </a:solidFill>
              <a:latin typeface="ZREWMI+PingFangSC-Regular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Prohibitive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: If the cost of something is prohibitive, it is so high that many people cannot a</a:t>
            </a:r>
            <a:r>
              <a:rPr lang="en-US" altLang="ja-JP" dirty="0">
                <a:solidFill>
                  <a:srgbClr val="000000"/>
                </a:solidFill>
                <a:latin typeface="YXZIWA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ord it.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Amount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to: If you say that one thing amounts to something else, you consider the first thing to be the same as the second thing.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Circuitous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: A circuitous route is long and complicated rather than simple and direct. 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Performing quick and e</a:t>
            </a:r>
            <a:r>
              <a:rPr lang="en-US" altLang="ja-JP" dirty="0">
                <a:solidFill>
                  <a:srgbClr val="000000"/>
                </a:solidFill>
                <a:latin typeface="YXZIWA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cient collision checking especially with dynamic obstacles is currently an area of active research. </a:t>
            </a:r>
            <a:endParaRPr lang="ja-JP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61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7328" y="4869160"/>
            <a:ext cx="5688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By performing this repeatedly, we end up with a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receding horizon planner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that reacts to the environment while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making steady progress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towards the goal. 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83632" y="18864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伸ばす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374104"/>
            <a:ext cx="315372" cy="3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2710351"/>
            <a:ext cx="270847" cy="125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3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351584" y="2374104"/>
            <a:ext cx="5904656" cy="345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919536" y="41425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Each additional trajectory will need to be generated, checked for collisions, and scored.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84739" y="1521250"/>
            <a:ext cx="2286925" cy="416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303912" y="1412776"/>
            <a:ext cx="3096344" cy="524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717387" y="1937325"/>
            <a:ext cx="4873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For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multiple steps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over a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constant time horizon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45014" y="968012"/>
            <a:ext cx="287908" cy="593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휋</a:t>
            </a:r>
          </a:p>
          <a:p>
            <a:pPr marL="6095" marR="0">
              <a:lnSpc>
                <a:spcPts val="1801"/>
              </a:lnSpc>
              <a:spcBef>
                <a:spcPts val="766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6456" y="1141748"/>
            <a:ext cx="92646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훿</a:t>
            </a:r>
            <a:r>
              <a:rPr sz="1800" spc="10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=</a:t>
            </a:r>
            <a:r>
              <a:rPr sz="1800" spc="6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42852"/>
                </a:solidFill>
                <a:latin typeface="WRBTBR+Cambria Math"/>
                <a:cs typeface="WRBTBR+Cambria Math"/>
              </a:rPr>
              <a:t>−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1481626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039857" y="4665490"/>
            <a:ext cx="287908" cy="266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휋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610090" y="4839226"/>
            <a:ext cx="518252" cy="266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훿</a:t>
            </a:r>
            <a:r>
              <a:rPr sz="1800" spc="11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=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045954" y="4991626"/>
            <a:ext cx="278978" cy="266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42852"/>
                </a:solidFill>
                <a:latin typeface="HSUOIK+Cambria Math"/>
                <a:cs typeface="HSUOIK+Cambria Math"/>
              </a:rPr>
              <a:t>4</a:t>
            </a: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852936"/>
            <a:ext cx="6659059" cy="392059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276932" y="5243410"/>
            <a:ext cx="46517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kinematic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equations</a:t>
            </a:r>
            <a:r>
              <a:rPr lang="ja-JP" altLang="en-US" dirty="0">
                <a:solidFill>
                  <a:srgbClr val="000000"/>
                </a:solidFill>
                <a:latin typeface="MMDYZX+HelveticaNeue"/>
              </a:rPr>
              <a:t>を使う。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We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now have a set of arcs as our candidate trajectories. </a:t>
            </a:r>
            <a:endParaRPr lang="ja-JP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3861048"/>
            <a:ext cx="5267325" cy="66675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223792" y="836712"/>
            <a:ext cx="669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By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sweeping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the body of the robot along the path, and taking the union of all the footprints at each time step of a given trajectory. </a:t>
            </a:r>
            <a:endParaRPr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647728" y="1196752"/>
            <a:ext cx="576064" cy="3244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9336360" y="1412776"/>
            <a:ext cx="28521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footprint of the car will correspond to a set of indices in the occupancy grid.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So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each rotated and translated point along the path will also correspond to di</a:t>
            </a:r>
            <a:r>
              <a:rPr lang="en-US" altLang="ja-JP" dirty="0">
                <a:solidFill>
                  <a:srgbClr val="000000"/>
                </a:solidFill>
                <a:latin typeface="YXZIWA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erent indices in the occupancy grid. 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800448" y="46531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Iterating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through each point in the swath set and checking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associated index in the occupancy grid for an obstacle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MMDYZX+HelveticaNeue"/>
              </a:rPr>
              <a:t>If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any point in the swath is occupied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, then that trajectory contains a collision. </a:t>
            </a:r>
            <a:endParaRPr lang="ja-JP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492896"/>
            <a:ext cx="10127314" cy="405092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5315916"/>
            <a:ext cx="4799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Sometimes, we also want to reward paths that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maximize the distance to the nearest obstacle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, to maximize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flexibility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of feasible paths available to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future time steps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in the planner. </a:t>
            </a:r>
            <a:endParaRPr lang="ja-JP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52270" y="1883663"/>
            <a:ext cx="315384" cy="654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WRBTBR+Cambria Math"/>
                <a:cs typeface="WRBTBR+Cambria Math"/>
              </a:rPr>
              <a:t>휋</a:t>
            </a:r>
          </a:p>
          <a:p>
            <a:pPr marL="12191" marR="0">
              <a:lnSpc>
                <a:spcPts val="1948"/>
              </a:lnSpc>
              <a:spcBef>
                <a:spcPts val="1006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WRBTBR+Cambria Math"/>
                <a:cs typeface="WRBTBR+Cambria Math"/>
              </a:rPr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7084" y="2010569"/>
            <a:ext cx="122847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훿</a:t>
            </a:r>
            <a:r>
              <a:rPr sz="2650" spc="103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≤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892" y="2492419"/>
            <a:ext cx="270847" cy="125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3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1967654" y="1937325"/>
                <a:ext cx="4123629" cy="461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 step size, constant 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velocity of 0.5m/s.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54" y="1937325"/>
                <a:ext cx="4123629" cy="461601"/>
              </a:xfrm>
              <a:prstGeom prst="rect">
                <a:avLst/>
              </a:prstGeom>
              <a:blipFill>
                <a:blip r:embed="rId3"/>
                <a:stretch>
                  <a:fillRect t="-5263" r="-296"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26945" y="1883663"/>
            <a:ext cx="315384" cy="654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WRBTBR+Cambria Math"/>
                <a:cs typeface="WRBTBR+Cambria Math"/>
              </a:rPr>
              <a:t>휋</a:t>
            </a:r>
          </a:p>
          <a:p>
            <a:pPr marL="12192" marR="0">
              <a:lnSpc>
                <a:spcPts val="1948"/>
              </a:lnSpc>
              <a:spcBef>
                <a:spcPts val="1006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WRBTBR+Cambria Math"/>
                <a:cs typeface="WRBTBR+Cambria Math"/>
              </a:rPr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404" y="2010569"/>
            <a:ext cx="140716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δ</a:t>
            </a:r>
            <a:r>
              <a:rPr sz="2650" spc="8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=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WRBTBR+Cambria Math"/>
                <a:cs typeface="WRBTBR+Cambria Math"/>
              </a:rPr>
              <a:t>−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481626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2237254"/>
            <a:ext cx="629392" cy="1177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8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  <a:r>
              <a:rPr sz="2650" spc="6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FJRUDP+Cambria Math"/>
                <a:cs typeface="FJRUDP+Cambria Math"/>
              </a:rPr>
              <a:t>휃</a:t>
            </a:r>
          </a:p>
          <a:p>
            <a:pPr marL="0" marR="0">
              <a:lnSpc>
                <a:spcPts val="2976"/>
              </a:lnSpc>
              <a:spcBef>
                <a:spcPts val="2912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  <a:r>
              <a:rPr sz="2650" spc="6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FJRUDP+Cambria Math"/>
                <a:cs typeface="FJRUDP+Cambria Math"/>
              </a:rPr>
              <a:t>훿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86984" y="3516607"/>
            <a:ext cx="460001" cy="237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ICR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90361" y="3940335"/>
            <a:ext cx="289222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훿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25814" y="4367944"/>
            <a:ext cx="290838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푣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14104" y="4582574"/>
            <a:ext cx="289222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훿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61404" y="4727100"/>
            <a:ext cx="337067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휔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26150" y="4857148"/>
            <a:ext cx="314574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푅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79864" y="4854735"/>
            <a:ext cx="295560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휃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945503" y="5767332"/>
            <a:ext cx="290838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푣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887334" y="5793545"/>
            <a:ext cx="287731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JRUDP+Cambria Math"/>
                <a:cs typeface="FJRUDP+Cambria Math"/>
              </a:rPr>
              <a:t>퐿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84" y="3940335"/>
            <a:ext cx="2800350" cy="2686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正方形/長方形 6"/>
              <p:cNvSpPr/>
              <p:nvPr/>
            </p:nvSpPr>
            <p:spPr>
              <a:xfrm>
                <a:off x="6661404" y="44624"/>
                <a:ext cx="5530596" cy="3706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State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. </a:t>
                </a:r>
                <a:endParaRPr lang="en-US" altLang="ja-JP" sz="2400" dirty="0">
                  <a:solidFill>
                    <a:srgbClr val="000000"/>
                  </a:solidFill>
                  <a:latin typeface="MMDYZX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Input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.</a:t>
                </a:r>
                <a:endParaRPr lang="en-US" altLang="ja-JP" sz="2400" dirty="0">
                  <a:solidFill>
                    <a:srgbClr val="000000"/>
                  </a:solidFill>
                  <a:latin typeface="MMDYZX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MMDYZX+HelveticaNeue"/>
                  </a:rPr>
                  <a:t>We </a:t>
                </a:r>
                <a:r>
                  <a:rPr lang="en-US" altLang="ja-JP" dirty="0">
                    <a:solidFill>
                      <a:srgbClr val="FF0000"/>
                    </a:solidFill>
                    <a:latin typeface="MMDYZX+HelveticaNeue"/>
                  </a:rPr>
                  <a:t>often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 do </a:t>
                </a:r>
                <a:r>
                  <a:rPr lang="en-US" altLang="ja-JP" dirty="0">
                    <a:solidFill>
                      <a:srgbClr val="FF0000"/>
                    </a:solidFill>
                    <a:latin typeface="MMDYZX+HelveticaNeue"/>
                  </a:rPr>
                  <a:t>not have direct access to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 the </a:t>
                </a:r>
                <a:r>
                  <a:rPr lang="en-US" altLang="ja-JP" dirty="0">
                    <a:solidFill>
                      <a:srgbClr val="FF0000"/>
                    </a:solidFill>
                    <a:latin typeface="MMDYZX+HelveticaNeue"/>
                  </a:rPr>
                  <a:t>state</a:t>
                </a:r>
                <a:r>
                  <a:rPr lang="en-US" altLang="ja-JP" dirty="0">
                    <a:solidFill>
                      <a:srgbClr val="000000"/>
                    </a:solidFill>
                    <a:latin typeface="MMDYZX+HelveticaNeue"/>
                  </a:rPr>
                  <a:t> of the robot. </a:t>
                </a:r>
                <a:endParaRPr lang="en-US" altLang="ja-JP" sz="2400" dirty="0">
                  <a:solidFill>
                    <a:srgbClr val="000000"/>
                  </a:solidFill>
                  <a:latin typeface="MMDYZX+HelveticaNeue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MMDYZX+HelveticaNeue"/>
                  </a:rPr>
                  <a:t>左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MMDYZX+HelveticaNeue"/>
                  </a:rPr>
                  <a:t>の</a:t>
                </a:r>
                <a:r>
                  <a:rPr lang="ja-JP" altLang="en-US" dirty="0">
                    <a:solidFill>
                      <a:srgbClr val="000000"/>
                    </a:solidFill>
                    <a:latin typeface="MMDYZX+HelveticaNeue"/>
                  </a:rPr>
                  <a:t>式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MMDYZX+HelveticaNeue"/>
                  </a:rPr>
                  <a:t>から、</a:t>
                </a:r>
                <a:r>
                  <a:rPr lang="ja-JP" altLang="en-US" dirty="0">
                    <a:solidFill>
                      <a:srgbClr val="000000"/>
                    </a:solidFill>
                    <a:latin typeface="MMDYZX+HelveticaNeue"/>
                  </a:rPr>
                  <a:t>直接にアクセスできるの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MMDYZX+HelveticaNeue"/>
                  </a:rPr>
                  <a:t>は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MMDYZX+HelveticaNeue"/>
                  </a:rPr>
                  <a:t>で</a:t>
                </a:r>
                <a:r>
                  <a:rPr lang="ja-JP" altLang="en-US" dirty="0">
                    <a:solidFill>
                      <a:srgbClr val="000000"/>
                    </a:solidFill>
                    <a:latin typeface="MMDYZX+HelveticaNeue"/>
                  </a:rPr>
                  <a:t>すね。 </a:t>
                </a:r>
                <a:endParaRPr lang="en-US" altLang="ja-JP" dirty="0" smtClean="0">
                  <a:solidFill>
                    <a:srgbClr val="000000"/>
                  </a:solidFill>
                  <a:latin typeface="MMDYZX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/>
                  <a:t>We 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cannot tell the robot directly to go to a specific position in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ja-JP" dirty="0" smtClean="0"/>
                  <a:t>. </a:t>
                </a:r>
                <a:endParaRPr lang="en-US" altLang="ja-JP" dirty="0"/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/>
                  <a:t>We </a:t>
                </a:r>
                <a:r>
                  <a:rPr lang="en-US" altLang="ja-JP" dirty="0"/>
                  <a:t>can, however,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devise a sequence of control inputs </a:t>
                </a:r>
                <a:r>
                  <a:rPr lang="en-US" altLang="ja-JP" dirty="0"/>
                  <a:t>that will allow us to reach said </a:t>
                </a:r>
                <a:r>
                  <a:rPr lang="en-US" altLang="ja-JP" dirty="0" smtClean="0"/>
                  <a:t>position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ja-JP" dirty="0" smtClean="0"/>
                  <a:t> </a:t>
                </a:r>
                <a:r>
                  <a:rPr lang="en-US" altLang="ja-JP" dirty="0"/>
                  <a:t>according to the kinematic equations.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/>
                  <a:t>The </a:t>
                </a:r>
                <a:r>
                  <a:rPr lang="en-US" altLang="ja-JP" dirty="0"/>
                  <a:t>sequence of control inputs will correspond to a trajectory that the robot will follow. </a:t>
                </a:r>
                <a:endParaRPr lang="ja-JP" altLang="en-US" dirty="0"/>
              </a:p>
            </p:txBody>
          </p:sp>
        </mc:Choice>
        <mc:Fallback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404" y="44624"/>
                <a:ext cx="5530596" cy="3706143"/>
              </a:xfrm>
              <a:prstGeom prst="rect">
                <a:avLst/>
              </a:prstGeom>
              <a:blipFill>
                <a:blip r:embed="rId4"/>
                <a:stretch>
                  <a:fillRect l="-992" t="-1151" r="-331" b="-16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/>
          <p:cNvSpPr txBox="1"/>
          <p:nvPr/>
        </p:nvSpPr>
        <p:spPr>
          <a:xfrm>
            <a:off x="180516" y="264140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車台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12517" y="1883663"/>
            <a:ext cx="315384" cy="28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WRBTBR+Cambria Math"/>
                <a:cs typeface="WRBTBR+Cambria Math"/>
              </a:rPr>
              <a:t>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85976" y="2010569"/>
            <a:ext cx="138163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δ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=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WRBTBR+Cambria Math"/>
                <a:cs typeface="WRBTBR+Cambria Math"/>
              </a:rPr>
              <a:t>−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24710" y="2252234"/>
            <a:ext cx="295429" cy="285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2060"/>
                </a:solidFill>
                <a:latin typeface="HSUOIK+Cambria Math"/>
                <a:cs typeface="HSUOIK+Cambria Math"/>
              </a:rPr>
              <a:t>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5976" y="1970945"/>
            <a:ext cx="956904" cy="37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δ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HSUOIK+Cambria Math"/>
                <a:cs typeface="HSUOIK+Cambria Math"/>
              </a:rPr>
              <a:t>=</a:t>
            </a:r>
            <a:r>
              <a:rPr sz="2650" spc="8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2060"/>
                </a:solidFill>
                <a:latin typeface="WRBTBR+Cambria Math"/>
                <a:cs typeface="WRBTBR+Cambria Math"/>
              </a:rPr>
              <a:t>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071664" y="1937325"/>
            <a:ext cx="1800200" cy="339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906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2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84846" y="2348880"/>
            <a:ext cx="4735090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2063552" y="214796"/>
            <a:ext cx="6600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vehicle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will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execute only the first few points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of the cycle. </a:t>
            </a:r>
            <a:endParaRPr lang="en-US" altLang="ja-JP" sz="2400" dirty="0">
              <a:solidFill>
                <a:srgbClr val="000000"/>
              </a:solidFill>
              <a:latin typeface="MMDYZX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MMDYZX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exact number depends on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planning frequency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and our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planning horizon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will be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shifted forward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depending on our progress. 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84846" y="1521250"/>
            <a:ext cx="4375050" cy="827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61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07368" y="476672"/>
            <a:ext cx="345638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67408" y="1886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後退する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67408" y="1521250"/>
            <a:ext cx="4032448" cy="1187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2999656" y="2348880"/>
            <a:ext cx="2520280" cy="426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784846" y="2775590"/>
            <a:ext cx="1134690" cy="36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20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2975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3892" y="1521250"/>
            <a:ext cx="270847" cy="2473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32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1196752"/>
            <a:ext cx="6779767" cy="417646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84739" y="3573016"/>
            <a:ext cx="1494837" cy="422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279576" y="2348880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84739" y="2780928"/>
            <a:ext cx="1854877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02934" y="1898776"/>
            <a:ext cx="459476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ICR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6311" y="2322228"/>
            <a:ext cx="289222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41764" y="2749837"/>
            <a:ext cx="290838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푣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30054" y="2963849"/>
            <a:ext cx="289386" cy="293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77354" y="3108866"/>
            <a:ext cx="337067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휔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42227" y="3239041"/>
            <a:ext cx="314574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푅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195814" y="3236247"/>
            <a:ext cx="295560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휃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561453" y="4148632"/>
            <a:ext cx="291004" cy="293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푣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03284" y="4175031"/>
            <a:ext cx="287731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퐿</a:t>
            </a: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40" y="3255294"/>
            <a:ext cx="3219450" cy="3143250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1651242" y="2762593"/>
            <a:ext cx="2975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such as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acceleration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or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jerk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951666" y="1139001"/>
            <a:ext cx="49510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These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higher-order terms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are what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cause discomfort for passengers 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in the car, so we should try to address this in our kinematic model. </a:t>
            </a:r>
            <a:endParaRPr lang="ja-JP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02934" y="1898776"/>
            <a:ext cx="459476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ICR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6311" y="2322228"/>
            <a:ext cx="289222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41764" y="2749837"/>
            <a:ext cx="290838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푣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30054" y="2963849"/>
            <a:ext cx="289386" cy="293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77354" y="3108866"/>
            <a:ext cx="337067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휔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42227" y="3239041"/>
            <a:ext cx="314574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푅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195814" y="3236247"/>
            <a:ext cx="295560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휃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561453" y="4148632"/>
            <a:ext cx="291004" cy="293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푣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03284" y="4175031"/>
            <a:ext cx="287731" cy="2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FDRVBM+Cambria Math"/>
                <a:cs typeface="FDRVBM+Cambria Math"/>
              </a:rPr>
              <a:t>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8" y="3537875"/>
            <a:ext cx="5618056" cy="278870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892" y="3173647"/>
            <a:ext cx="270847" cy="1254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5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1521250"/>
            <a:ext cx="5119503" cy="402120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84739" y="3173647"/>
            <a:ext cx="5023229" cy="759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79576" y="5445224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加速度の制限による速度変化量の制約は</a:t>
            </a:r>
            <a:r>
              <a:rPr lang="en-US" altLang="ja-JP" dirty="0" smtClean="0"/>
              <a:t>velocity profile</a:t>
            </a:r>
            <a:r>
              <a:rPr lang="ja-JP" altLang="en-US" dirty="0" smtClean="0"/>
              <a:t>の生成にも考えないといけない。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3204902"/>
            <a:ext cx="1819035" cy="4087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푣</a:t>
            </a:r>
            <a:r>
              <a:rPr sz="2800" spc="16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  <a:r>
              <a:rPr sz="2800" spc="7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HJWNSA+Cambria Math"/>
                <a:cs typeface="HJWNSA+Cambria Math"/>
              </a:rPr>
              <a:t>1</a:t>
            </a:r>
            <a:r>
              <a:rPr sz="2800" spc="37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spc="52" dirty="0">
                <a:solidFill>
                  <a:srgbClr val="242852"/>
                </a:solidFill>
                <a:latin typeface="HJWNSA+Cambria Math"/>
                <a:cs typeface="HJWNSA+Cambria Math"/>
              </a:rPr>
              <a:t>푚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Τ푠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3941" y="4030771"/>
            <a:ext cx="323634" cy="297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892" y="4165276"/>
            <a:ext cx="853542" cy="44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spc="-149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  <a:r>
              <a:rPr sz="3100" baseline="-20571" dirty="0">
                <a:solidFill>
                  <a:srgbClr val="242852"/>
                </a:solidFill>
                <a:latin typeface="FDRVBM+Cambria Math"/>
                <a:cs typeface="FDRVBM+Cambria Math"/>
              </a:rPr>
              <a:t>1</a:t>
            </a:r>
            <a:r>
              <a:rPr sz="3100" spc="114" baseline="-2057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57422" y="4165276"/>
            <a:ext cx="1413702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Δ푡</a:t>
            </a:r>
            <a:r>
              <a:rPr sz="2800" spc="13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  <a:r>
              <a:rPr sz="2800" spc="7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HJWNSA+Cambria Math"/>
                <a:cs typeface="HJWNSA+Cambria Math"/>
              </a:rPr>
              <a:t>1</a:t>
            </a:r>
            <a:r>
              <a:rPr sz="2800" spc="-89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892" y="4418358"/>
            <a:ext cx="1981708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241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8</a:t>
            </a:r>
          </a:p>
          <a:p>
            <a:pPr marL="0" marR="0">
              <a:lnSpc>
                <a:spcPts val="2798"/>
              </a:lnSpc>
              <a:spcBef>
                <a:spcPts val="695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  <a:r>
              <a:rPr sz="2800" spc="409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  <a:r>
              <a:rPr sz="2800" spc="7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−</a:t>
            </a:r>
          </a:p>
          <a:p>
            <a:pPr marL="179831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푚푖푛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01266" y="4625623"/>
            <a:ext cx="331661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휋</a:t>
            </a:r>
          </a:p>
          <a:p>
            <a:pPr marL="12191" marR="0">
              <a:lnSpc>
                <a:spcPts val="2041"/>
              </a:lnSpc>
              <a:spcBef>
                <a:spcPts val="1056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57422" y="4759636"/>
            <a:ext cx="1384313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퐿</a:t>
            </a:r>
            <a:r>
              <a:rPr sz="2800" spc="13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  <a:r>
              <a:rPr sz="2800" spc="6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HJWNSA+Cambria Math"/>
                <a:cs typeface="HJWNSA+Cambria Math"/>
              </a:rPr>
              <a:t>1</a:t>
            </a:r>
            <a:r>
              <a:rPr sz="2800" spc="-7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HJWNSA+Cambria Math"/>
                <a:cs typeface="HJWNSA+Cambria Math"/>
              </a:rPr>
              <a:t>푚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37614" y="5216935"/>
            <a:ext cx="323433" cy="684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휋</a:t>
            </a:r>
          </a:p>
          <a:p>
            <a:pPr marL="12191" marR="0">
              <a:lnSpc>
                <a:spcPts val="2044"/>
              </a:lnSpc>
              <a:spcBef>
                <a:spcPts val="1054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892" y="5350736"/>
            <a:ext cx="154715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훿</a:t>
            </a:r>
            <a:r>
              <a:rPr sz="2800" spc="456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FDRVBM+Cambria Math"/>
                <a:cs typeface="FDRVBM+Cambria Math"/>
              </a:rPr>
              <a:t>=</a:t>
            </a:r>
          </a:p>
          <a:p>
            <a:pPr marL="179831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FDRVBM+Cambria Math"/>
                <a:cs typeface="FDRVBM+Cambria Math"/>
              </a:rPr>
              <a:t>푚푎</a:t>
            </a:r>
            <a:r>
              <a:rPr sz="2050" dirty="0">
                <a:solidFill>
                  <a:srgbClr val="242852"/>
                </a:solidFill>
                <a:latin typeface="HJWNSA+Cambria Math"/>
                <a:cs typeface="HJWNSA+Cambria Math"/>
              </a:rPr>
              <a:t>푥</a:t>
            </a: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92" y="5239864"/>
            <a:ext cx="2150404" cy="60244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35360" y="3861048"/>
            <a:ext cx="1302215" cy="764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27648" y="5239864"/>
            <a:ext cx="2304256" cy="661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404664"/>
            <a:ext cx="11439550" cy="617241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61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3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703512" y="3140968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Also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useful for prediction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, where we know a kinematic model of a di</a:t>
            </a:r>
            <a:r>
              <a:rPr lang="en-US" altLang="ja-JP" dirty="0">
                <a:solidFill>
                  <a:srgbClr val="000000"/>
                </a:solidFill>
                <a:latin typeface="YXZIWA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erent agent in the driving scenario and we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have an educated guess on the control inputs they will take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.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215680" y="1628800"/>
            <a:ext cx="31683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4"/>
            <a:ext cx="12192000" cy="6858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423592" y="3501008"/>
            <a:ext cx="4824536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2792647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511824" y="1414517"/>
            <a:ext cx="3096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Especially for complex shapes and detailed environments.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99456" y="3475365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The information given to us by the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occupancy grid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is an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imperfect estimate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, which means that we need to 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add bu</a:t>
            </a:r>
            <a:r>
              <a:rPr lang="en-US" altLang="ja-JP" dirty="0">
                <a:solidFill>
                  <a:srgbClr val="FF0000"/>
                </a:solidFill>
                <a:latin typeface="YXZIWA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MMDYZX+HelveticaNeue"/>
              </a:rPr>
              <a:t>ers</a:t>
            </a:r>
            <a:r>
              <a:rPr lang="en-US" altLang="ja-JP" dirty="0">
                <a:solidFill>
                  <a:srgbClr val="000000"/>
                </a:solidFill>
                <a:latin typeface="MMDYZX+HelveticaNeue"/>
              </a:rPr>
              <a:t> to our collision checking algorithms to make them more error tolerant. </a:t>
            </a:r>
            <a:endParaRPr lang="ja-JP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</TotalTime>
  <Words>884</Words>
  <Application>Microsoft Office PowerPoint</Application>
  <PresentationFormat>ワイド画面</PresentationFormat>
  <Paragraphs>209</Paragraphs>
  <Slides>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64" baseType="lpstr">
      <vt:lpstr>HSUOIK+Cambria Math</vt:lpstr>
      <vt:lpstr>ZREWMI+PingFangSC-Regular</vt:lpstr>
      <vt:lpstr>Calibri</vt:lpstr>
      <vt:lpstr>NEJDMJ+Cambria Math</vt:lpstr>
      <vt:lpstr>Cambria Math</vt:lpstr>
      <vt:lpstr>YXZIWA+HelveticaNeue</vt:lpstr>
      <vt:lpstr>HJWNSA+Cambria Math</vt:lpstr>
      <vt:lpstr>Arial</vt:lpstr>
      <vt:lpstr>MMDYZX+HelveticaNeue</vt:lpstr>
      <vt:lpstr>ＭＳ Ｐゴシック</vt:lpstr>
      <vt:lpstr>WRBTBR+Cambria Math</vt:lpstr>
      <vt:lpstr>FDRVBM+Cambria Math</vt:lpstr>
      <vt:lpstr>Courier New</vt:lpstr>
      <vt:lpstr>KLFJFD+Cambria Math</vt:lpstr>
      <vt:lpstr>Times New Roman</vt:lpstr>
      <vt:lpstr>Wingdings</vt:lpstr>
      <vt:lpstr>FJRUDP+Cambria Math</vt:lpstr>
      <vt:lpstr>Theme 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SCSK</cp:lastModifiedBy>
  <cp:revision>32</cp:revision>
  <dcterms:modified xsi:type="dcterms:W3CDTF">2021-03-07T12:58:41Z</dcterms:modified>
</cp:coreProperties>
</file>